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4" r:id="rId1"/>
  </p:sldMasterIdLst>
  <p:sldIdLst>
    <p:sldId id="320" r:id="rId2"/>
    <p:sldId id="310" r:id="rId3"/>
    <p:sldId id="311" r:id="rId4"/>
    <p:sldId id="328" r:id="rId5"/>
    <p:sldId id="313" r:id="rId6"/>
    <p:sldId id="314" r:id="rId7"/>
    <p:sldId id="315" r:id="rId8"/>
    <p:sldId id="316" r:id="rId9"/>
    <p:sldId id="322" r:id="rId10"/>
    <p:sldId id="326" r:id="rId11"/>
    <p:sldId id="32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2" autoAdjust="0"/>
  </p:normalViewPr>
  <p:slideViewPr>
    <p:cSldViewPr snapToObject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24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3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46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21174"/>
            <a:ext cx="633294" cy="7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21174"/>
            <a:ext cx="633294" cy="7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87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1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91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8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91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179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16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049448-F6D5-4A0E-BA3B-A979310BDC26}" type="datetimeFigureOut">
              <a:rPr lang="hu-HU" smtClean="0"/>
              <a:pPr/>
              <a:t>2021. 10. 15.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prezentacio_2020_beliv_bg_ME.jpg">
            <a:extLst>
              <a:ext uri="{FF2B5EF4-FFF2-40B4-BE49-F238E27FC236}">
                <a16:creationId xmlns:a16="http://schemas.microsoft.com/office/drawing/2014/main" id="{D35EC50C-31C7-46B7-9D47-0EFC46B9894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B26A3A5-4D3A-4D0A-97CD-6D6C95E63D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21174"/>
            <a:ext cx="633294" cy="7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9F7C467-FB79-4BD2-9B12-4BD5C6A2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28" y="6067978"/>
            <a:ext cx="1152128" cy="22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5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ruletfejlesztes@vpmegye.h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9E3821-A8C4-4E1E-9E8A-C12D0068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63" y="179128"/>
            <a:ext cx="8356347" cy="792088"/>
          </a:xfrm>
        </p:spPr>
        <p:txBody>
          <a:bodyPr/>
          <a:lstStyle/>
          <a:p>
            <a:pPr algn="ctr"/>
            <a:br>
              <a:rPr lang="hu-HU" sz="42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hu-HU" sz="4200" b="1" dirty="0">
                <a:solidFill>
                  <a:schemeClr val="tx1"/>
                </a:solidFill>
                <a:latin typeface="Arial Black" panose="020B0A04020102020204" pitchFamily="34" charset="0"/>
              </a:rPr>
              <a:t>TOP plusz 2.1.1-21</a:t>
            </a:r>
            <a:br>
              <a:rPr lang="hu-HU" sz="42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hu-HU" sz="42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hu-HU" sz="4400" b="1" dirty="0"/>
            </a:br>
            <a:br>
              <a:rPr lang="hu-HU" sz="1400" b="1" dirty="0"/>
            </a:br>
            <a:endParaRPr lang="hu-HU" sz="42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B90C85-79DC-4D19-84C8-F306B987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166701"/>
            <a:ext cx="71287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13D95E8-FD66-4261-AB6D-3F1790C6B283}"/>
              </a:ext>
            </a:extLst>
          </p:cNvPr>
          <p:cNvSpPr txBox="1"/>
          <p:nvPr/>
        </p:nvSpPr>
        <p:spPr>
          <a:xfrm>
            <a:off x="2267744" y="2151727"/>
            <a:ext cx="5258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 Black" panose="020B0A04020102020204" pitchFamily="34" charset="0"/>
              </a:rPr>
              <a:t>Önkormányzati </a:t>
            </a:r>
          </a:p>
          <a:p>
            <a:pPr algn="ctr"/>
            <a:r>
              <a:rPr lang="hu-HU" sz="4000" b="1" dirty="0">
                <a:latin typeface="Arial Black" panose="020B0A04020102020204" pitchFamily="34" charset="0"/>
              </a:rPr>
              <a:t>épületek </a:t>
            </a:r>
          </a:p>
          <a:p>
            <a:pPr algn="ctr"/>
            <a:r>
              <a:rPr lang="hu-HU" sz="4000" b="1" dirty="0">
                <a:latin typeface="Arial Black" panose="020B0A04020102020204" pitchFamily="34" charset="0"/>
              </a:rPr>
              <a:t>ENERGETIKAI </a:t>
            </a:r>
          </a:p>
          <a:p>
            <a:pPr algn="ctr"/>
            <a:r>
              <a:rPr lang="hu-HU" sz="4000" b="1" dirty="0">
                <a:latin typeface="Arial Black" panose="020B0A04020102020204" pitchFamily="34" charset="0"/>
              </a:rPr>
              <a:t>korszerűsítése</a:t>
            </a:r>
            <a:endParaRPr lang="hu-H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4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ea typeface="Calibri" panose="020F0502020204030204" pitchFamily="34" charset="0"/>
              </a:rPr>
              <a:t>Pénzügyi elszámolás, finanszírozás</a:t>
            </a:r>
            <a:endParaRPr lang="hu-HU" sz="3200" b="1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068DD00-AF4B-4665-A708-90C084BA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5169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Kötelező az egyszerűsített elszámolás alkalmazása (előkészítési költségek, projektmenedzsment; átalány mértéke: 7,00 %)</a:t>
            </a:r>
          </a:p>
          <a:p>
            <a:pPr algn="just"/>
            <a:r>
              <a:rPr lang="hu-HU" dirty="0"/>
              <a:t>Belső korlátok:</a:t>
            </a:r>
          </a:p>
          <a:p>
            <a:pPr lvl="1" algn="just"/>
            <a:r>
              <a:rPr lang="hu-HU" dirty="0"/>
              <a:t>Minden megkezdett 3.000.000,- Ft támogatási igény után 1 CO</a:t>
            </a:r>
            <a:r>
              <a:rPr lang="hu-HU" baseline="-25000" dirty="0"/>
              <a:t>2</a:t>
            </a:r>
            <a:r>
              <a:rPr lang="hu-HU" dirty="0"/>
              <a:t> egyenérték tonna ÜHG megtakarítás vállalása (műemlék esetén 3.500.000,- Ft)</a:t>
            </a:r>
          </a:p>
          <a:p>
            <a:pPr lvl="1" algn="just"/>
            <a:r>
              <a:rPr lang="hu-HU" dirty="0"/>
              <a:t>Napelemes rendszer esetén 400.000,- Ft/</a:t>
            </a:r>
            <a:r>
              <a:rPr lang="hu-HU" dirty="0" err="1"/>
              <a:t>kW</a:t>
            </a:r>
            <a:r>
              <a:rPr lang="hu-HU" baseline="-25000" dirty="0" err="1"/>
              <a:t>p</a:t>
            </a:r>
            <a:r>
              <a:rPr lang="hu-HU" baseline="-25000" dirty="0"/>
              <a:t> </a:t>
            </a:r>
            <a:r>
              <a:rPr lang="hu-HU" sz="1200" dirty="0"/>
              <a:t>(nettó)</a:t>
            </a:r>
          </a:p>
          <a:p>
            <a:pPr lvl="1" algn="just"/>
            <a:r>
              <a:rPr lang="hu-HU" dirty="0"/>
              <a:t>Napkollektoros rendszer esetén 270.000,- Ft/nm </a:t>
            </a:r>
            <a:r>
              <a:rPr lang="hu-HU" sz="1200" dirty="0"/>
              <a:t>(nettó)</a:t>
            </a:r>
          </a:p>
          <a:p>
            <a:pPr lvl="1" algn="just"/>
            <a:r>
              <a:rPr lang="hu-HU" dirty="0"/>
              <a:t>Biomassza kazán beépítése esetén 150.000,- Ft/kW </a:t>
            </a:r>
            <a:r>
              <a:rPr lang="hu-HU" sz="1200" dirty="0"/>
              <a:t>(nettó)</a:t>
            </a:r>
          </a:p>
          <a:p>
            <a:pPr lvl="1" algn="just"/>
            <a:r>
              <a:rPr lang="hu-HU" dirty="0"/>
              <a:t>Hőszivattyú rendszer alkalmazása esetén </a:t>
            </a:r>
            <a:r>
              <a:rPr lang="hu-HU" sz="1400" dirty="0"/>
              <a:t>(325 e Ft/kW v. 225 e Ft/kW v. 185 e Ft/kW)</a:t>
            </a:r>
          </a:p>
          <a:p>
            <a:pPr algn="just"/>
            <a:r>
              <a:rPr lang="hu-HU" sz="1600" dirty="0"/>
              <a:t>Közbeszerzési eljárás 1 %; műszaki ellenőr 1 %; nyilvánosság 0,5 %, tartalék 5,0 %</a:t>
            </a:r>
          </a:p>
          <a:p>
            <a:pPr algn="just"/>
            <a:r>
              <a:rPr lang="hu-HU" dirty="0">
                <a:solidFill>
                  <a:srgbClr val="FF0000"/>
                </a:solidFill>
              </a:rPr>
              <a:t>PIACI ár igazolása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B9BACE6-8979-4DD1-863F-2193AA013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5" y="5373216"/>
            <a:ext cx="7818949" cy="139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66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/>
              <a:t>Kötelezően csatolandó mellékletek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068DD00-AF4B-4665-A708-90C084BA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7" y="1960997"/>
            <a:ext cx="7886700" cy="3442023"/>
          </a:xfrm>
        </p:spPr>
        <p:txBody>
          <a:bodyPr/>
          <a:lstStyle/>
          <a:p>
            <a:r>
              <a:rPr lang="hu-HU" sz="2000" dirty="0"/>
              <a:t>Tulajdonviszonyok igazolása</a:t>
            </a:r>
          </a:p>
          <a:p>
            <a:r>
              <a:rPr lang="hu-HU" sz="2000" dirty="0"/>
              <a:t>Nyilatkozat a funkciókról, funkció váltásról</a:t>
            </a:r>
          </a:p>
          <a:p>
            <a:r>
              <a:rPr lang="hu-HU" sz="2000" dirty="0">
                <a:solidFill>
                  <a:srgbClr val="FF0000"/>
                </a:solidFill>
              </a:rPr>
              <a:t>PROJEKT TERV és mellékletei</a:t>
            </a:r>
          </a:p>
          <a:p>
            <a:r>
              <a:rPr lang="hu-HU" sz="2000" dirty="0"/>
              <a:t>Épületenergetika mellékletek </a:t>
            </a:r>
            <a:r>
              <a:rPr lang="hu-HU" sz="1200" dirty="0"/>
              <a:t>(energetikai melléklet, kiinduló – köztes HET és CO2 számítás) </a:t>
            </a:r>
          </a:p>
          <a:p>
            <a:r>
              <a:rPr lang="hu-HU" sz="2000" dirty="0"/>
              <a:t>Nyilatkozatok</a:t>
            </a:r>
          </a:p>
          <a:p>
            <a:r>
              <a:rPr lang="hu-HU" sz="1800" dirty="0"/>
              <a:t>Önerő igazolása (ha releváns)</a:t>
            </a:r>
          </a:p>
          <a:p>
            <a:r>
              <a:rPr lang="hu-HU" sz="1800" dirty="0"/>
              <a:t>Konzorciumi megállapodás támogatási kérelem benyújtására (ha releváns</a:t>
            </a:r>
            <a:r>
              <a:rPr lang="hu-HU" sz="2000" dirty="0"/>
              <a:t>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B9BACE6-8979-4DD1-863F-2193AA013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5" y="5373216"/>
            <a:ext cx="7818949" cy="139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74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" y="3933056"/>
            <a:ext cx="3960440" cy="129614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</a:t>
            </a:r>
            <a:b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FIGYELMET!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4B0201B-996B-4634-88EF-8051EAAA5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5436096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DE80769-A754-4D6D-8940-0F423AFA9E29}"/>
              </a:ext>
            </a:extLst>
          </p:cNvPr>
          <p:cNvSpPr txBox="1"/>
          <p:nvPr/>
        </p:nvSpPr>
        <p:spPr>
          <a:xfrm>
            <a:off x="3563888" y="5949280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teruletfejlesztes@vpmegye.hu</a:t>
            </a:r>
            <a:endParaRPr lang="hu-HU" sz="3200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63860"/>
            <a:ext cx="7886700" cy="1104900"/>
          </a:xfrm>
        </p:spPr>
        <p:txBody>
          <a:bodyPr>
            <a:noAutofit/>
          </a:bodyPr>
          <a:lstStyle/>
          <a:p>
            <a:pPr algn="ctr"/>
            <a:r>
              <a:rPr lang="hu-HU" sz="4200" b="1" dirty="0"/>
              <a:t>Ki nyújthat be támogatási kérelmet?</a:t>
            </a:r>
            <a:br>
              <a:rPr lang="hu-HU" sz="4200" b="1" dirty="0"/>
            </a:br>
            <a:r>
              <a:rPr lang="hu-HU" sz="1400" b="1" dirty="0"/>
              <a:t>(részletesen a Felhívás 1.1 és 1.2 fejezet tartalmazza)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u-HU" sz="3000" dirty="0"/>
              <a:t>Helyi önkormányzatok (GFO 321)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hu-HU" sz="1800" dirty="0"/>
              <a:t>Megyei önkormányzat (GFO 321)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hu-HU" sz="1800" dirty="0"/>
              <a:t>Helyi önkormányzati költségvetési irányító és költségvetési szervek (GFO 322)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hu-HU" sz="1800" dirty="0"/>
              <a:t>Helyi nemzetiségi önkormányzati költségvetési irányító és költségvetési szervek 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hu-HU" sz="1800" dirty="0"/>
              <a:t>Helyi önkormányzatok társulása (GFO 327)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hu-HU" sz="1800" dirty="0"/>
              <a:t>Többségi önkormányzati tulajdonú gazdasági társaságok </a:t>
            </a:r>
            <a:r>
              <a:rPr lang="hu-HU" sz="1600" dirty="0"/>
              <a:t>(GFO 11; 572; 573; 575; 576)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hu-HU" sz="1800" dirty="0"/>
              <a:t>Támogatási kérelem benyújtására </a:t>
            </a:r>
            <a:r>
              <a:rPr lang="hu-HU" sz="1800" dirty="0">
                <a:solidFill>
                  <a:srgbClr val="FF0000"/>
                </a:solidFill>
              </a:rPr>
              <a:t>KONZORCIUMI</a:t>
            </a:r>
            <a:r>
              <a:rPr lang="hu-HU" sz="1800" dirty="0"/>
              <a:t> formában is lehetőség van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hu-HU" sz="1400" dirty="0"/>
              <a:t>Nem nyújthat be: „ÁUF 21-27” kizáró okok, HEP/HET nincs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hu-HU" sz="1400" dirty="0"/>
              <a:t>Támogatás nem ítélhető meg:</a:t>
            </a:r>
            <a:r>
              <a:rPr lang="hu-HU" sz="1200" dirty="0"/>
              <a:t> célnak nem felel meg, korábban részesült támogatásban (</a:t>
            </a:r>
            <a:r>
              <a:rPr lang="hu-HU" sz="1200" dirty="0" err="1"/>
              <a:t>kiv</a:t>
            </a:r>
            <a:r>
              <a:rPr lang="hu-HU" sz="1200" dirty="0"/>
              <a:t>.: minőségi fejlesztés, fenntartási idő letelt)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endParaRPr lang="hu-HU" sz="1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169427-83CA-4784-87B3-65413628A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517230"/>
            <a:ext cx="7886700" cy="117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509" y="74852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hu-HU" sz="3800" b="1" dirty="0"/>
              <a:t>Milyen tevékenységek támogathatóak?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81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Többségi önkormányzati tulajdonú épületek, megyei önkormányzat kisebbségi tulajdonában álló épületek (ahol állam a többségi tulajdonos):</a:t>
            </a:r>
          </a:p>
          <a:p>
            <a:pPr algn="just">
              <a:buFontTx/>
              <a:buChar char="-"/>
            </a:pPr>
            <a:r>
              <a:rPr lang="hu-HU" dirty="0"/>
              <a:t>Épületek energiahatékonyság-központú fejlesztése külső határoló szerkezeteik korszerűsítése (külső szigetelés, külső nyílászáró csere, stb.)</a:t>
            </a:r>
          </a:p>
          <a:p>
            <a:pPr algn="just">
              <a:buFontTx/>
              <a:buChar char="-"/>
            </a:pPr>
            <a:r>
              <a:rPr lang="hu-HU" sz="1900" dirty="0"/>
              <a:t>Fosszilis hőtermelő berendezés korszerűsítése, cseréje; HMV korszerűsítés (‚DD’)</a:t>
            </a:r>
          </a:p>
          <a:p>
            <a:pPr algn="just">
              <a:buFontTx/>
              <a:buChar char="-"/>
            </a:pPr>
            <a:r>
              <a:rPr lang="hu-HU" sz="1900" dirty="0"/>
              <a:t>Napkollektor telepítése és hőközlő rendszerre kötése (‚DD’)</a:t>
            </a:r>
          </a:p>
          <a:p>
            <a:pPr algn="just">
              <a:buFontTx/>
              <a:buChar char="-"/>
            </a:pPr>
            <a:r>
              <a:rPr lang="hu-HU" sz="1900" dirty="0"/>
              <a:t>Maximum háztartási méretű kiserőmű (HMKE) </a:t>
            </a:r>
            <a:r>
              <a:rPr lang="hu-HU" sz="1900" dirty="0" err="1"/>
              <a:t>fotovillamos</a:t>
            </a:r>
            <a:r>
              <a:rPr lang="hu-HU" sz="1900" dirty="0"/>
              <a:t> rendszer kialakítása</a:t>
            </a:r>
          </a:p>
          <a:p>
            <a:pPr algn="just">
              <a:buFontTx/>
              <a:buChar char="-"/>
            </a:pPr>
            <a:r>
              <a:rPr lang="hu-HU" sz="1900" dirty="0"/>
              <a:t>Hőszivattyú rendszer telepítése és hőközlő rendszerre kötése (‚DD’)</a:t>
            </a:r>
          </a:p>
          <a:p>
            <a:pPr algn="just">
              <a:buFontTx/>
              <a:buChar char="-"/>
            </a:pPr>
            <a:r>
              <a:rPr lang="hu-HU" sz="1700" dirty="0"/>
              <a:t>Fűtőműre vagy hulladékhőt hasznosító rendszerre történő csatlakozás megteremtése </a:t>
            </a:r>
            <a:r>
              <a:rPr lang="hu-HU" sz="1300" dirty="0"/>
              <a:t>(‚DD’)</a:t>
            </a:r>
          </a:p>
          <a:p>
            <a:pPr algn="just">
              <a:buFontTx/>
              <a:buChar char="-"/>
            </a:pPr>
            <a:r>
              <a:rPr lang="hu-HU" sz="1020" dirty="0"/>
              <a:t>SEAP átdolgozás vagy SECAP kidolgozás (megye, városok, „HACS”) – Veszprém megyére vonatkozóan a 2014-2020 ciklusban elkészült a dokumentum</a:t>
            </a:r>
          </a:p>
          <a:p>
            <a:pPr algn="just">
              <a:buFontTx/>
              <a:buChar char="-"/>
            </a:pPr>
            <a:r>
              <a:rPr lang="hu-HU" sz="1300" dirty="0"/>
              <a:t>okos hálózat, okos mérés rendszer létrehozása (városok)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DDC9465-69EC-4B24-BA0F-DA4087CED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94723"/>
            <a:ext cx="7704856" cy="99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509" y="74852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Választható és kötelezően megvalósítandó tevékenységek</a:t>
            </a:r>
            <a:endParaRPr lang="hu-HU" sz="3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Kötelező: </a:t>
            </a:r>
          </a:p>
          <a:p>
            <a:r>
              <a:rPr lang="hu-HU" dirty="0"/>
              <a:t>nyilvánosság biztosítása</a:t>
            </a:r>
          </a:p>
          <a:p>
            <a:r>
              <a:rPr lang="hu-HU" dirty="0"/>
              <a:t>Képzési anyag kidolgozása és képzés tartása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hu-HU" sz="1800" dirty="0"/>
              <a:t>akadálymentesítés (ha releváns)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hu-HU" sz="1800" dirty="0"/>
              <a:t>azbesztmentesítés (ha releváns)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hu-HU" sz="1800" dirty="0"/>
              <a:t>Műemléki védettség megőrzése (ha releváns)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hu-HU" sz="1800" dirty="0"/>
          </a:p>
          <a:p>
            <a:r>
              <a:rPr lang="hu-HU" dirty="0">
                <a:solidFill>
                  <a:srgbClr val="00B050"/>
                </a:solidFill>
              </a:rPr>
              <a:t>Választható:</a:t>
            </a:r>
          </a:p>
          <a:p>
            <a:r>
              <a:rPr lang="hu-HU" dirty="0"/>
              <a:t>2.1.1 pontból 2-3. és 5-6. pontok, ha nem min. ‚DD’</a:t>
            </a:r>
          </a:p>
          <a:p>
            <a:r>
              <a:rPr lang="hu-HU" dirty="0"/>
              <a:t>Világítási rendszer korszerűsítése</a:t>
            </a:r>
          </a:p>
          <a:p>
            <a:r>
              <a:rPr lang="hu-HU" dirty="0"/>
              <a:t>Központi szellőző/légkondicionáló rendszer korszerűsítése</a:t>
            </a:r>
            <a:endParaRPr lang="hu-HU" sz="13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DDC9465-69EC-4B24-BA0F-DA4087CED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856" cy="98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04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hu-HU" sz="3800" b="1" dirty="0"/>
              <a:t>Mikor és hogyan lehet benyújtani a támogatási kérelmet?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33875"/>
          </a:xfrm>
        </p:spPr>
        <p:txBody>
          <a:bodyPr>
            <a:normAutofit/>
          </a:bodyPr>
          <a:lstStyle/>
          <a:p>
            <a:pPr algn="ctr">
              <a:spcBef>
                <a:spcPts val="200"/>
              </a:spcBef>
            </a:pPr>
            <a:r>
              <a:rPr lang="hu-HU" sz="2400" b="1" i="1" dirty="0"/>
              <a:t>TSM mellékletben található </a:t>
            </a:r>
            <a:r>
              <a:rPr lang="hu-HU" sz="1800" b="1" i="1" dirty="0"/>
              <a:t>(jelenleg kidolgozás alatt vannak) </a:t>
            </a:r>
          </a:p>
          <a:p>
            <a:pPr algn="ctr">
              <a:spcBef>
                <a:spcPts val="200"/>
              </a:spcBef>
            </a:pPr>
            <a:r>
              <a:rPr lang="hu-HU" sz="1200" i="1" dirty="0"/>
              <a:t>(várhatóan hamarosan megjelennek)</a:t>
            </a:r>
          </a:p>
          <a:p>
            <a:pPr algn="just"/>
            <a:endParaRPr lang="hu-HU" sz="1200" dirty="0"/>
          </a:p>
          <a:p>
            <a:pPr algn="just"/>
            <a:r>
              <a:rPr lang="hu-HU" sz="2400" dirty="0"/>
              <a:t>Online kitöltő program segítségével (</a:t>
            </a:r>
            <a:r>
              <a:rPr lang="hu-HU" sz="2400" dirty="0">
                <a:solidFill>
                  <a:srgbClr val="FF0000"/>
                </a:solidFill>
              </a:rPr>
              <a:t>EPTK</a:t>
            </a:r>
            <a:r>
              <a:rPr lang="hu-HU" sz="2400" dirty="0"/>
              <a:t>)</a:t>
            </a:r>
          </a:p>
          <a:p>
            <a:pPr algn="just"/>
            <a:r>
              <a:rPr lang="hu-HU" sz="2400" dirty="0">
                <a:solidFill>
                  <a:srgbClr val="FF0000"/>
                </a:solidFill>
              </a:rPr>
              <a:t>ELEKTRONIKUS hitelesítés</a:t>
            </a:r>
          </a:p>
          <a:p>
            <a:pPr lvl="1" algn="just"/>
            <a:r>
              <a:rPr lang="hu-HU" sz="2200" dirty="0"/>
              <a:t>Fokozott biztonságú elektronikus aláírás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hu-HU" sz="1200" dirty="0"/>
              <a:t>vagy</a:t>
            </a:r>
          </a:p>
          <a:p>
            <a:pPr lvl="1" algn="just">
              <a:spcBef>
                <a:spcPts val="300"/>
              </a:spcBef>
            </a:pPr>
            <a:r>
              <a:rPr lang="hu-HU" sz="2200" dirty="0"/>
              <a:t>Azonosításra visszavezetett dokumentumhitelesítés szolgáltatással</a:t>
            </a:r>
            <a:r>
              <a:rPr lang="hu-HU" sz="1900" dirty="0"/>
              <a:t> (A</a:t>
            </a:r>
            <a:r>
              <a:rPr lang="hu-HU" sz="2100" dirty="0"/>
              <a:t>VDH) – </a:t>
            </a:r>
            <a:r>
              <a:rPr lang="hu-HU" sz="1500" dirty="0"/>
              <a:t>ügyfélkapu regisztráció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E673336-3CC2-42ED-AA07-521865A2C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7632848" cy="1412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5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7564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/>
              <a:t>Mennyi támogatást lehet igényelni? 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21907"/>
          </a:xfrm>
        </p:spPr>
        <p:txBody>
          <a:bodyPr>
            <a:normAutofit/>
          </a:bodyPr>
          <a:lstStyle/>
          <a:p>
            <a:pPr algn="just"/>
            <a:endParaRPr lang="hu-HU" sz="2400" dirty="0"/>
          </a:p>
          <a:p>
            <a:pPr algn="just"/>
            <a:r>
              <a:rPr lang="hu-HU" sz="2400" dirty="0"/>
              <a:t>Az igényelhető vissza nem térítendő támogatás maximális összegét és a minimálisan igénylendő összeget a TSM melléklet tartalmazza</a:t>
            </a:r>
          </a:p>
          <a:p>
            <a:pPr algn="just"/>
            <a:endParaRPr lang="hu-HU" sz="2400" dirty="0"/>
          </a:p>
          <a:p>
            <a:pPr algn="just">
              <a:spcBef>
                <a:spcPts val="200"/>
              </a:spcBef>
            </a:pPr>
            <a:r>
              <a:rPr lang="hu-HU" sz="2400" i="1" dirty="0">
                <a:solidFill>
                  <a:srgbClr val="FF0000"/>
                </a:solidFill>
              </a:rPr>
              <a:t>de: belső korlátoknak meg kell felelni!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hu-HU" sz="2400" i="1" dirty="0">
                <a:solidFill>
                  <a:srgbClr val="FF0000"/>
                </a:solidFill>
              </a:rPr>
              <a:t>(</a:t>
            </a:r>
            <a:r>
              <a:rPr lang="hu-HU" sz="1400" i="1" dirty="0">
                <a:solidFill>
                  <a:srgbClr val="FF0000"/>
                </a:solidFill>
              </a:rPr>
              <a:t>pl. </a:t>
            </a:r>
            <a:r>
              <a:rPr lang="hu-HU" sz="1400" i="1" dirty="0" err="1">
                <a:solidFill>
                  <a:srgbClr val="FF0000"/>
                </a:solidFill>
              </a:rPr>
              <a:t>max</a:t>
            </a:r>
            <a:r>
              <a:rPr lang="hu-HU" sz="1400" i="1" dirty="0">
                <a:solidFill>
                  <a:srgbClr val="FF0000"/>
                </a:solidFill>
              </a:rPr>
              <a:t>. 3 millió Ft/1 tonna CO</a:t>
            </a:r>
            <a:r>
              <a:rPr lang="hu-HU" sz="1400" i="1" baseline="-25000" dirty="0">
                <a:solidFill>
                  <a:srgbClr val="FF0000"/>
                </a:solidFill>
              </a:rPr>
              <a:t>2</a:t>
            </a:r>
            <a:r>
              <a:rPr lang="hu-HU" sz="1400" i="1" dirty="0">
                <a:solidFill>
                  <a:srgbClr val="FF0000"/>
                </a:solidFill>
              </a:rPr>
              <a:t> egyenérték ÜHG)</a:t>
            </a:r>
            <a:endParaRPr lang="hu-HU" sz="2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E19D45E-1C74-40BA-8731-EA0C36206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373216"/>
            <a:ext cx="7831782" cy="1469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27648"/>
            <a:ext cx="7886700" cy="104765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Mennyi a projekt végrehajtására rendelkezésre álló időtartam?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4525963"/>
          </a:xfrm>
        </p:spPr>
        <p:txBody>
          <a:bodyPr>
            <a:normAutofit lnSpcReduction="10000"/>
          </a:bodyPr>
          <a:lstStyle/>
          <a:p>
            <a:endParaRPr lang="hu-H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Mikor kezdhető meg a projekt?</a:t>
            </a:r>
          </a:p>
          <a:p>
            <a:r>
              <a:rPr lang="hu-H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kérelem benyújtása előtt megkezdett projekthez is igényelhető támogatás</a:t>
            </a:r>
            <a:r>
              <a:rPr lang="hu-HU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u-H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(ha nem befejezett)</a:t>
            </a:r>
          </a:p>
          <a:p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Részletesen az „ÁUF 21-27” 8.6 fejezet tartalmazza</a:t>
            </a:r>
            <a:endParaRPr lang="hu-HU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u-HU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Mikorra kell befejezni a projektet?</a:t>
            </a:r>
          </a:p>
          <a:p>
            <a:pPr marL="0" indent="0" algn="ctr">
              <a:buNone/>
            </a:pPr>
            <a:r>
              <a:rPr lang="hu-HU" sz="2700" b="1" i="1" dirty="0">
                <a:latin typeface="Arial" panose="020B0604020202020204" pitchFamily="34" charset="0"/>
              </a:rPr>
              <a:t>a projekt végrehajtására </a:t>
            </a:r>
            <a:r>
              <a:rPr lang="hu-HU" sz="2700" b="1" i="1" dirty="0">
                <a:solidFill>
                  <a:srgbClr val="FF0000"/>
                </a:solidFill>
                <a:latin typeface="Arial" panose="020B0604020202020204" pitchFamily="34" charset="0"/>
              </a:rPr>
              <a:t>36</a:t>
            </a:r>
            <a:r>
              <a:rPr lang="hu-HU" sz="2700" b="1" i="1" dirty="0">
                <a:latin typeface="Arial" panose="020B0604020202020204" pitchFamily="34" charset="0"/>
              </a:rPr>
              <a:t> hónap áll rendelkezésre</a:t>
            </a:r>
          </a:p>
          <a:p>
            <a:endParaRPr lang="hu-H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hu-HU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legkésőbb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2026. június 30</a:t>
            </a:r>
            <a:r>
              <a:rPr lang="hu-HU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-ig pénzügyileg is el kell számolni (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90</a:t>
            </a:r>
            <a:r>
              <a:rPr lang="hu-HU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nap záró kifizetés igénylés)</a:t>
            </a:r>
            <a:endParaRPr lang="hu-HU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sz="15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03EE28D-27B4-4667-90E4-9BA3DC825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68577"/>
            <a:ext cx="7759774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780DF3F-9A55-47D8-915C-213EDD8F0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6" y="5520977"/>
            <a:ext cx="7759774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5481" y="188640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effectLst/>
                <a:ea typeface="Calibri" panose="020F0502020204030204" pitchFamily="34" charset="0"/>
              </a:rPr>
              <a:t>Mérföldkövek, indikátorok</a:t>
            </a:r>
            <a:endParaRPr lang="hu-HU" sz="3200" b="1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068DD00-AF4B-4665-A708-90C084BA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32" y="1822450"/>
            <a:ext cx="8712968" cy="4351338"/>
          </a:xfrm>
        </p:spPr>
        <p:txBody>
          <a:bodyPr/>
          <a:lstStyle/>
          <a:p>
            <a:r>
              <a:rPr lang="hu-HU" dirty="0"/>
              <a:t>2 mérföldkő tervezése szükséges</a:t>
            </a:r>
          </a:p>
          <a:p>
            <a:pPr lvl="1" algn="just"/>
            <a:r>
              <a:rPr lang="hu-HU" dirty="0"/>
              <a:t>1. mérföldkő: 	előkészítés maximum 18 hónap (teljes műszaki dokumentáció, 				nyilatkozatok, engedélyek, szemléletformálás tartalma, 					beszerzési/közbeszerzési eljárás lefolytatása, stb.)</a:t>
            </a:r>
          </a:p>
          <a:p>
            <a:pPr lvl="1" algn="just"/>
            <a:r>
              <a:rPr lang="hu-HU" dirty="0"/>
              <a:t>2. mérföldkő:	projekt fizikai befejezése (záró beszámolók, fotók, igazolások, HET, 				jegyzőkönyvek, teljesítés igazolások, felmérési naplók, stb.)</a:t>
            </a:r>
          </a:p>
          <a:p>
            <a:pPr lvl="1" algn="just"/>
            <a:endParaRPr lang="hu-HU" dirty="0"/>
          </a:p>
          <a:p>
            <a:pPr marL="171450" lvl="1">
              <a:spcBef>
                <a:spcPts val="750"/>
              </a:spcBef>
            </a:pPr>
            <a:r>
              <a:rPr lang="hu-HU" sz="2100" dirty="0"/>
              <a:t>Indikátorok:</a:t>
            </a:r>
          </a:p>
          <a:p>
            <a:pPr marL="514350" lvl="2">
              <a:spcBef>
                <a:spcPts val="750"/>
              </a:spcBef>
            </a:pPr>
            <a:r>
              <a:rPr lang="hu-HU" sz="1800" dirty="0"/>
              <a:t>Becsült ÜHG kibocsátás csökkenés (tonna CO</a:t>
            </a:r>
            <a:r>
              <a:rPr lang="hu-HU" sz="1200" baseline="-25000" dirty="0"/>
              <a:t>2</a:t>
            </a:r>
            <a:r>
              <a:rPr lang="hu-HU" sz="1800" dirty="0"/>
              <a:t> egyenérték/év) – </a:t>
            </a:r>
            <a:r>
              <a:rPr lang="hu-HU" sz="1200" dirty="0"/>
              <a:t>belső korlát miatt fontos</a:t>
            </a:r>
          </a:p>
          <a:p>
            <a:pPr marL="514350" lvl="2">
              <a:spcBef>
                <a:spcPts val="750"/>
              </a:spcBef>
            </a:pPr>
            <a:r>
              <a:rPr lang="hu-HU" sz="1800" dirty="0"/>
              <a:t>Jobb energiahatékonyságú középületek </a:t>
            </a:r>
            <a:r>
              <a:rPr lang="hu-HU" sz="1200" dirty="0"/>
              <a:t>(m</a:t>
            </a:r>
            <a:r>
              <a:rPr lang="hu-HU" sz="1200" baseline="30000" dirty="0"/>
              <a:t>2</a:t>
            </a:r>
            <a:r>
              <a:rPr lang="hu-HU" sz="1200" dirty="0"/>
              <a:t> – minimum nettó 50 m</a:t>
            </a:r>
            <a:r>
              <a:rPr lang="hu-HU" sz="1200" baseline="30000" dirty="0"/>
              <a:t>2</a:t>
            </a:r>
            <a:r>
              <a:rPr lang="hu-HU" sz="1200" dirty="0"/>
              <a:t>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B9BACE6-8979-4DD1-863F-2193AA013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5" y="5373216"/>
            <a:ext cx="7818949" cy="1392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effectLst/>
                <a:ea typeface="Calibri" panose="020F0502020204030204" pitchFamily="34" charset="0"/>
              </a:rPr>
              <a:t>Pénzügyi elszámolás, finanszírozás</a:t>
            </a:r>
            <a:endParaRPr lang="hu-HU" sz="3200" b="1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068DD00-AF4B-4665-A708-90C084BA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69" y="1556792"/>
            <a:ext cx="7886700" cy="4351338"/>
          </a:xfrm>
        </p:spPr>
        <p:txBody>
          <a:bodyPr>
            <a:normAutofit/>
          </a:bodyPr>
          <a:lstStyle/>
          <a:p>
            <a:r>
              <a:rPr lang="hu-HU" dirty="0"/>
              <a:t>Mekkora mértékű előleg igényelhető?</a:t>
            </a:r>
          </a:p>
          <a:p>
            <a:pPr lvl="1"/>
            <a:r>
              <a:rPr lang="hu-HU" dirty="0"/>
              <a:t>Közszféra szervezet esetén 100 %, de elfogadott likviditási terv szükséges hozzá (egyéb feltételek: KINCSTÁRI számla 50 millió Ft támogatás felett, 12 hónapon belül meg kell kezdeni az elszámolást, stb.)</a:t>
            </a:r>
          </a:p>
          <a:p>
            <a:pPr marL="171450" lvl="1">
              <a:spcBef>
                <a:spcPts val="750"/>
              </a:spcBef>
            </a:pPr>
            <a:r>
              <a:rPr lang="hu-HU" sz="2100" dirty="0"/>
              <a:t>Elszámolható költségek:</a:t>
            </a:r>
          </a:p>
          <a:p>
            <a:pPr marL="514350" lvl="2">
              <a:spcBef>
                <a:spcPts val="750"/>
              </a:spcBef>
            </a:pPr>
            <a:r>
              <a:rPr lang="hu-HU" sz="1800" dirty="0"/>
              <a:t>Előkészítés költségei </a:t>
            </a:r>
            <a:r>
              <a:rPr lang="hu-HU" sz="1200" dirty="0"/>
              <a:t>(műszaki tervdokumentációk, PT, HET, tanulmányok, hatósági díjak, stb.) </a:t>
            </a:r>
            <a:r>
              <a:rPr lang="hu-HU" sz="1800" dirty="0"/>
              <a:t>– </a:t>
            </a:r>
            <a:r>
              <a:rPr lang="hu-HU" sz="1800" b="1" dirty="0">
                <a:solidFill>
                  <a:srgbClr val="FF0000"/>
                </a:solidFill>
              </a:rPr>
              <a:t>7</a:t>
            </a:r>
            <a:r>
              <a:rPr lang="hu-HU" sz="1800" dirty="0"/>
              <a:t> %</a:t>
            </a:r>
          </a:p>
          <a:p>
            <a:pPr marL="514350" lvl="2">
              <a:spcBef>
                <a:spcPts val="750"/>
              </a:spcBef>
            </a:pPr>
            <a:r>
              <a:rPr lang="hu-HU" sz="1800" dirty="0"/>
              <a:t>Beruházási költségek </a:t>
            </a:r>
            <a:r>
              <a:rPr lang="hu-HU" sz="1200" dirty="0"/>
              <a:t>(építési költségek, eszközbeszerzés, immateriális javak)</a:t>
            </a:r>
          </a:p>
          <a:p>
            <a:pPr marL="514350" lvl="2">
              <a:spcBef>
                <a:spcPts val="750"/>
              </a:spcBef>
            </a:pPr>
            <a:r>
              <a:rPr lang="hu-HU" sz="1800" dirty="0"/>
              <a:t>Szakmai tevékenységhez kapcsolódó szolgáltatások </a:t>
            </a:r>
            <a:r>
              <a:rPr lang="hu-HU" sz="1200" dirty="0"/>
              <a:t>(műszaki ellenőr, nyilvánosság, stb.)</a:t>
            </a:r>
          </a:p>
          <a:p>
            <a:pPr marL="514350" lvl="2">
              <a:spcBef>
                <a:spcPts val="750"/>
              </a:spcBef>
            </a:pPr>
            <a:r>
              <a:rPr lang="hu-HU" sz="1600" dirty="0"/>
              <a:t>Szakmai megvalósításban közreműködők személyi jellegű kiadásai</a:t>
            </a:r>
          </a:p>
          <a:p>
            <a:pPr marL="514350" lvl="2">
              <a:spcBef>
                <a:spcPts val="750"/>
              </a:spcBef>
            </a:pPr>
            <a:r>
              <a:rPr lang="hu-HU" sz="1600" dirty="0"/>
              <a:t>Projektmenedzsment költség </a:t>
            </a:r>
            <a:r>
              <a:rPr lang="hu-HU" sz="1200" dirty="0"/>
              <a:t>(személyi jellegű ráfordítás, útiköltség, szakértői díj, egyéb)</a:t>
            </a:r>
          </a:p>
          <a:p>
            <a:pPr marL="514350" lvl="2">
              <a:spcBef>
                <a:spcPts val="750"/>
              </a:spcBef>
            </a:pPr>
            <a:r>
              <a:rPr lang="hu-HU" sz="1200" dirty="0"/>
              <a:t>Adók, </a:t>
            </a:r>
            <a:r>
              <a:rPr lang="hu-HU" sz="1200" dirty="0" err="1"/>
              <a:t>közterhek</a:t>
            </a:r>
            <a:r>
              <a:rPr lang="hu-HU" sz="1200" dirty="0"/>
              <a:t> (kivéve: levonható ÁFA)</a:t>
            </a:r>
          </a:p>
          <a:p>
            <a:pPr marL="514350" lvl="2">
              <a:spcBef>
                <a:spcPts val="750"/>
              </a:spcBef>
            </a:pPr>
            <a:r>
              <a:rPr lang="hu-HU" sz="1200" dirty="0"/>
              <a:t>Tartalék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B9BACE6-8979-4DD1-863F-2193AA013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5" y="5373216"/>
            <a:ext cx="7818949" cy="139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375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1234</TotalTime>
  <Words>876</Words>
  <Application>Microsoft Office PowerPoint</Application>
  <PresentationFormat>Diavetítés a képernyőre (4:3 oldalarány)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Tw Cen MT</vt:lpstr>
      <vt:lpstr>Tw Cen MT Condensed</vt:lpstr>
      <vt:lpstr>Wingdings 3</vt:lpstr>
      <vt:lpstr>Integrál</vt:lpstr>
      <vt:lpstr> TOP plusz 2.1.1-21    </vt:lpstr>
      <vt:lpstr>Ki nyújthat be támogatási kérelmet? (részletesen a Felhívás 1.1 és 1.2 fejezet tartalmazza)</vt:lpstr>
      <vt:lpstr>Milyen tevékenységek támogathatóak?</vt:lpstr>
      <vt:lpstr>Választható és kötelezően megvalósítandó tevékenységek</vt:lpstr>
      <vt:lpstr>Mikor és hogyan lehet benyújtani a támogatási kérelmet?</vt:lpstr>
      <vt:lpstr>Mennyi támogatást lehet igényelni? </vt:lpstr>
      <vt:lpstr>Mennyi a projekt végrehajtására rendelkezésre álló időtartam?</vt:lpstr>
      <vt:lpstr>Mérföldkövek, indikátorok</vt:lpstr>
      <vt:lpstr>Pénzügyi elszámolás, finanszírozás</vt:lpstr>
      <vt:lpstr>Pénzügyi elszámolás, finanszírozás</vt:lpstr>
      <vt:lpstr>Kötelezően csatolandó mellékletek</vt:lpstr>
      <vt:lpstr>KÖSZÖNJÜK 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Terület- és település-fejlesztési Operatív program</dc:title>
  <dc:creator>Németh Tamás</dc:creator>
  <cp:lastModifiedBy>Bognár Csaba</cp:lastModifiedBy>
  <cp:revision>157</cp:revision>
  <dcterms:created xsi:type="dcterms:W3CDTF">2014-03-03T11:13:53Z</dcterms:created>
  <dcterms:modified xsi:type="dcterms:W3CDTF">2021-10-15T07:42:35Z</dcterms:modified>
</cp:coreProperties>
</file>